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icolage Grotesque Extra Bold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slideLayout" Target="../slideLayouts/slideLayout8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Terraform Command Reference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comprehensive guide to essential Terraform CLI commands for infrastructure as code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47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Productivity Tips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10502"/>
            <a:ext cx="21227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Remote Operations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280190" y="3074313"/>
            <a:ext cx="2122765" cy="1428750"/>
          </a:xfrm>
          <a:prstGeom prst="roundRect">
            <a:avLst>
              <a:gd name="adj" fmla="val 6668"/>
            </a:avLst>
          </a:prstGeom>
          <a:solidFill>
            <a:srgbClr val="161B4C"/>
          </a:solidFill>
          <a:ln/>
        </p:spPr>
      </p:sp>
      <p:sp>
        <p:nvSpPr>
          <p:cNvPr id="6" name="Shape 3"/>
          <p:cNvSpPr/>
          <p:nvPr/>
        </p:nvSpPr>
        <p:spPr>
          <a:xfrm>
            <a:off x="6268879" y="3074313"/>
            <a:ext cx="2145387" cy="1428750"/>
          </a:xfrm>
          <a:prstGeom prst="roundRect">
            <a:avLst>
              <a:gd name="adj" fmla="val 2381"/>
            </a:avLst>
          </a:prstGeom>
          <a:solidFill>
            <a:srgbClr val="161B4C"/>
          </a:solidFill>
          <a:ln/>
        </p:spPr>
      </p:sp>
      <p:sp>
        <p:nvSpPr>
          <p:cNvPr id="7" name="Text 4"/>
          <p:cNvSpPr/>
          <p:nvPr/>
        </p:nvSpPr>
        <p:spPr>
          <a:xfrm>
            <a:off x="6495693" y="3244334"/>
            <a:ext cx="16917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login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logout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758214"/>
            <a:ext cx="212276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Authenticate with Terraform Cloud or Enterprise.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963978" y="2110502"/>
            <a:ext cx="21227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Change Directory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8963978" y="3074313"/>
            <a:ext cx="2122765" cy="1428750"/>
          </a:xfrm>
          <a:prstGeom prst="roundRect">
            <a:avLst>
              <a:gd name="adj" fmla="val 6668"/>
            </a:avLst>
          </a:prstGeom>
          <a:solidFill>
            <a:srgbClr val="161B4C"/>
          </a:solidFill>
          <a:ln/>
        </p:spPr>
      </p:sp>
      <p:sp>
        <p:nvSpPr>
          <p:cNvPr id="11" name="Shape 8"/>
          <p:cNvSpPr/>
          <p:nvPr/>
        </p:nvSpPr>
        <p:spPr>
          <a:xfrm>
            <a:off x="8952667" y="3074313"/>
            <a:ext cx="2145387" cy="1428750"/>
          </a:xfrm>
          <a:prstGeom prst="roundRect">
            <a:avLst>
              <a:gd name="adj" fmla="val 2381"/>
            </a:avLst>
          </a:prstGeom>
          <a:solidFill>
            <a:srgbClr val="161B4C"/>
          </a:solidFill>
          <a:ln/>
        </p:spPr>
      </p:sp>
      <p:sp>
        <p:nvSpPr>
          <p:cNvPr id="12" name="Text 9"/>
          <p:cNvSpPr/>
          <p:nvPr/>
        </p:nvSpPr>
        <p:spPr>
          <a:xfrm>
            <a:off x="9179481" y="3244334"/>
            <a:ext cx="16917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-chdir="../dev" apply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963978" y="4758214"/>
            <a:ext cx="212276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 commands from different directories.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1647765" y="2110502"/>
            <a:ext cx="22038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Shell Completion</a:t>
            </a:r>
            <a:endParaRPr lang="en-US" sz="2200" dirty="0"/>
          </a:p>
        </p:txBody>
      </p:sp>
      <p:sp>
        <p:nvSpPr>
          <p:cNvPr id="15" name="Shape 12"/>
          <p:cNvSpPr/>
          <p:nvPr/>
        </p:nvSpPr>
        <p:spPr>
          <a:xfrm>
            <a:off x="11647765" y="3074313"/>
            <a:ext cx="2203847" cy="1428750"/>
          </a:xfrm>
          <a:prstGeom prst="roundRect">
            <a:avLst>
              <a:gd name="adj" fmla="val 6668"/>
            </a:avLst>
          </a:prstGeom>
          <a:solidFill>
            <a:srgbClr val="161B4C"/>
          </a:solidFill>
          <a:ln/>
        </p:spPr>
      </p:sp>
      <p:sp>
        <p:nvSpPr>
          <p:cNvPr id="16" name="Shape 13"/>
          <p:cNvSpPr/>
          <p:nvPr/>
        </p:nvSpPr>
        <p:spPr>
          <a:xfrm>
            <a:off x="11636454" y="3074313"/>
            <a:ext cx="2226469" cy="1428750"/>
          </a:xfrm>
          <a:prstGeom prst="roundRect">
            <a:avLst>
              <a:gd name="adj" fmla="val 2381"/>
            </a:avLst>
          </a:prstGeom>
          <a:solidFill>
            <a:srgbClr val="161B4C"/>
          </a:solidFill>
          <a:ln/>
        </p:spPr>
      </p:sp>
      <p:sp>
        <p:nvSpPr>
          <p:cNvPr id="17" name="Text 14"/>
          <p:cNvSpPr/>
          <p:nvPr/>
        </p:nvSpPr>
        <p:spPr>
          <a:xfrm>
            <a:off x="11863268" y="3244334"/>
            <a:ext cx="177284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-install-autocomplete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1647765" y="4758214"/>
            <a:ext cx="22038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 tab completion for faster command entry.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280190" y="66690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Master these commands to streamline your infrastructure as code workflow and boost productivity.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70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Getting Started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793790" y="4361498"/>
            <a:ext cx="4196358" cy="3036213"/>
          </a:xfrm>
          <a:prstGeom prst="roundRect">
            <a:avLst>
              <a:gd name="adj" fmla="val 3138"/>
            </a:avLst>
          </a:prstGeom>
          <a:solidFill>
            <a:srgbClr val="282D5E"/>
          </a:solidFill>
          <a:ln/>
        </p:spPr>
      </p:sp>
      <p:sp>
        <p:nvSpPr>
          <p:cNvPr id="5" name="Shape 2"/>
          <p:cNvSpPr/>
          <p:nvPr/>
        </p:nvSpPr>
        <p:spPr>
          <a:xfrm>
            <a:off x="1020604" y="458831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770" y="4775359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Get Help</a:t>
            </a:r>
            <a:endParaRPr lang="en-US" sz="2200" dirty="0"/>
          </a:p>
        </p:txBody>
      </p:sp>
      <p:sp>
        <p:nvSpPr>
          <p:cNvPr id="8" name="Shape 4"/>
          <p:cNvSpPr/>
          <p:nvPr/>
        </p:nvSpPr>
        <p:spPr>
          <a:xfrm>
            <a:off x="1020604" y="6105049"/>
            <a:ext cx="3742730" cy="1065848"/>
          </a:xfrm>
          <a:prstGeom prst="roundRect">
            <a:avLst>
              <a:gd name="adj" fmla="val 8938"/>
            </a:avLst>
          </a:prstGeom>
          <a:solidFill>
            <a:srgbClr val="161B4C"/>
          </a:solidFill>
          <a:ln/>
        </p:spPr>
      </p:sp>
      <p:sp>
        <p:nvSpPr>
          <p:cNvPr id="9" name="Shape 5"/>
          <p:cNvSpPr/>
          <p:nvPr/>
        </p:nvSpPr>
        <p:spPr>
          <a:xfrm>
            <a:off x="1009293" y="6105049"/>
            <a:ext cx="3765352" cy="1065848"/>
          </a:xfrm>
          <a:prstGeom prst="roundRect">
            <a:avLst>
              <a:gd name="adj" fmla="val 3192"/>
            </a:avLst>
          </a:prstGeom>
          <a:solidFill>
            <a:srgbClr val="161B4C"/>
          </a:solidFill>
          <a:ln/>
        </p:spPr>
      </p:sp>
      <p:sp>
        <p:nvSpPr>
          <p:cNvPr id="10" name="Text 6"/>
          <p:cNvSpPr/>
          <p:nvPr/>
        </p:nvSpPr>
        <p:spPr>
          <a:xfrm>
            <a:off x="1236107" y="6275070"/>
            <a:ext cx="33117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-help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fmt -help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216962" y="4361498"/>
            <a:ext cx="4196358" cy="3036213"/>
          </a:xfrm>
          <a:prstGeom prst="roundRect">
            <a:avLst>
              <a:gd name="adj" fmla="val 3138"/>
            </a:avLst>
          </a:prstGeom>
          <a:solidFill>
            <a:srgbClr val="282D5E"/>
          </a:solidFill>
          <a:ln/>
        </p:spPr>
      </p:sp>
      <p:sp>
        <p:nvSpPr>
          <p:cNvPr id="12" name="Shape 8"/>
          <p:cNvSpPr/>
          <p:nvPr/>
        </p:nvSpPr>
        <p:spPr>
          <a:xfrm>
            <a:off x="5443776" y="458831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0942" y="4775359"/>
            <a:ext cx="306110" cy="3061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4377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Version Info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5443776" y="6105049"/>
            <a:ext cx="3742730" cy="702945"/>
          </a:xfrm>
          <a:prstGeom prst="roundRect">
            <a:avLst>
              <a:gd name="adj" fmla="val 13553"/>
            </a:avLst>
          </a:prstGeom>
          <a:solidFill>
            <a:srgbClr val="161B4C"/>
          </a:solidFill>
          <a:ln/>
        </p:spPr>
      </p:sp>
      <p:sp>
        <p:nvSpPr>
          <p:cNvPr id="16" name="Shape 11"/>
          <p:cNvSpPr/>
          <p:nvPr/>
        </p:nvSpPr>
        <p:spPr>
          <a:xfrm>
            <a:off x="5432465" y="6105049"/>
            <a:ext cx="3765352" cy="702945"/>
          </a:xfrm>
          <a:prstGeom prst="roundRect">
            <a:avLst>
              <a:gd name="adj" fmla="val 4840"/>
            </a:avLst>
          </a:prstGeom>
          <a:solidFill>
            <a:srgbClr val="161B4C"/>
          </a:solidFill>
          <a:ln/>
        </p:spPr>
      </p:sp>
      <p:sp>
        <p:nvSpPr>
          <p:cNvPr id="17" name="Text 12"/>
          <p:cNvSpPr/>
          <p:nvPr/>
        </p:nvSpPr>
        <p:spPr>
          <a:xfrm>
            <a:off x="5659279" y="6275070"/>
            <a:ext cx="33117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version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9640133" y="4361498"/>
            <a:ext cx="4196358" cy="3036213"/>
          </a:xfrm>
          <a:prstGeom prst="roundRect">
            <a:avLst>
              <a:gd name="adj" fmla="val 3138"/>
            </a:avLst>
          </a:prstGeom>
          <a:solidFill>
            <a:srgbClr val="282D5E"/>
          </a:solidFill>
          <a:ln/>
        </p:spPr>
      </p:sp>
      <p:sp>
        <p:nvSpPr>
          <p:cNvPr id="19" name="Shape 14"/>
          <p:cNvSpPr/>
          <p:nvPr/>
        </p:nvSpPr>
        <p:spPr>
          <a:xfrm>
            <a:off x="9866948" y="458831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4114" y="4775359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66948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Format Code</a:t>
            </a:r>
            <a:endParaRPr lang="en-US" sz="2200" dirty="0"/>
          </a:p>
        </p:txBody>
      </p:sp>
      <p:sp>
        <p:nvSpPr>
          <p:cNvPr id="22" name="Shape 16"/>
          <p:cNvSpPr/>
          <p:nvPr/>
        </p:nvSpPr>
        <p:spPr>
          <a:xfrm>
            <a:off x="9866948" y="6105049"/>
            <a:ext cx="3742730" cy="1065848"/>
          </a:xfrm>
          <a:prstGeom prst="roundRect">
            <a:avLst>
              <a:gd name="adj" fmla="val 8938"/>
            </a:avLst>
          </a:prstGeom>
          <a:solidFill>
            <a:srgbClr val="161B4C"/>
          </a:solidFill>
          <a:ln/>
        </p:spPr>
      </p:sp>
      <p:sp>
        <p:nvSpPr>
          <p:cNvPr id="23" name="Shape 17"/>
          <p:cNvSpPr/>
          <p:nvPr/>
        </p:nvSpPr>
        <p:spPr>
          <a:xfrm>
            <a:off x="9855637" y="6105049"/>
            <a:ext cx="3765352" cy="1065848"/>
          </a:xfrm>
          <a:prstGeom prst="roundRect">
            <a:avLst>
              <a:gd name="adj" fmla="val 3192"/>
            </a:avLst>
          </a:prstGeom>
          <a:solidFill>
            <a:srgbClr val="161B4C"/>
          </a:solidFill>
          <a:ln/>
        </p:spPr>
      </p:sp>
      <p:sp>
        <p:nvSpPr>
          <p:cNvPr id="24" name="Text 18"/>
          <p:cNvSpPr/>
          <p:nvPr/>
        </p:nvSpPr>
        <p:spPr>
          <a:xfrm>
            <a:off x="10082451" y="6275070"/>
            <a:ext cx="33117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fmt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fmt --recursive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0909"/>
            <a:ext cx="59550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Initialize Your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36664"/>
            <a:ext cx="2690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Basic Initialization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280190" y="3446145"/>
            <a:ext cx="2690455" cy="702945"/>
          </a:xfrm>
          <a:prstGeom prst="roundRect">
            <a:avLst>
              <a:gd name="adj" fmla="val 13553"/>
            </a:avLst>
          </a:prstGeom>
          <a:solidFill>
            <a:srgbClr val="161B4C"/>
          </a:solidFill>
          <a:ln/>
        </p:spPr>
      </p:sp>
      <p:sp>
        <p:nvSpPr>
          <p:cNvPr id="6" name="Shape 3"/>
          <p:cNvSpPr/>
          <p:nvPr/>
        </p:nvSpPr>
        <p:spPr>
          <a:xfrm>
            <a:off x="6268879" y="3446145"/>
            <a:ext cx="2713077" cy="702945"/>
          </a:xfrm>
          <a:prstGeom prst="roundRect">
            <a:avLst>
              <a:gd name="adj" fmla="val 4840"/>
            </a:avLst>
          </a:prstGeom>
          <a:solidFill>
            <a:srgbClr val="161B4C"/>
          </a:solidFill>
          <a:ln/>
        </p:spPr>
      </p:sp>
      <p:sp>
        <p:nvSpPr>
          <p:cNvPr id="7" name="Text 4"/>
          <p:cNvSpPr/>
          <p:nvPr/>
        </p:nvSpPr>
        <p:spPr>
          <a:xfrm>
            <a:off x="6495693" y="3616166"/>
            <a:ext cx="22594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init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4404241"/>
            <a:ext cx="269045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Sets up your working directory with provider plugins and modules.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531668" y="2836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Advanced Options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531668" y="3417808"/>
            <a:ext cx="431244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-get-plugins=false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Skip plugin installation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531668" y="4230529"/>
            <a:ext cx="431244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-migrate-state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Migrate state from previous backend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531668" y="5043249"/>
            <a:ext cx="431244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-upgrade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Upgrade modules and plugins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531668" y="5855970"/>
            <a:ext cx="4312444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-input=false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- Disable interactive prompts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57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Validate &amp; Test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1811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73160"/>
            <a:ext cx="4196358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547467"/>
            <a:ext cx="31480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Validate Configuration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93790" y="4156948"/>
            <a:ext cx="4196358" cy="1065848"/>
          </a:xfrm>
          <a:prstGeom prst="roundRect">
            <a:avLst>
              <a:gd name="adj" fmla="val 8938"/>
            </a:avLst>
          </a:prstGeom>
          <a:solidFill>
            <a:srgbClr val="161B4C"/>
          </a:solidFill>
          <a:ln/>
        </p:spPr>
      </p:sp>
      <p:sp>
        <p:nvSpPr>
          <p:cNvPr id="7" name="Shape 5"/>
          <p:cNvSpPr/>
          <p:nvPr/>
        </p:nvSpPr>
        <p:spPr>
          <a:xfrm>
            <a:off x="782479" y="4156948"/>
            <a:ext cx="4218980" cy="1065848"/>
          </a:xfrm>
          <a:prstGeom prst="roundRect">
            <a:avLst>
              <a:gd name="adj" fmla="val 3192"/>
            </a:avLst>
          </a:prstGeom>
          <a:solidFill>
            <a:srgbClr val="161B4C"/>
          </a:solidFill>
          <a:ln/>
        </p:spPr>
      </p:sp>
      <p:sp>
        <p:nvSpPr>
          <p:cNvPr id="8" name="Text 6"/>
          <p:cNvSpPr/>
          <p:nvPr/>
        </p:nvSpPr>
        <p:spPr>
          <a:xfrm>
            <a:off x="1009293" y="4326969"/>
            <a:ext cx="3765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validate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validate -json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7794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Check syntax and configuration validity.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216962" y="301811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216962" y="3373160"/>
            <a:ext cx="4196358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2" name="Text 10"/>
          <p:cNvSpPr/>
          <p:nvPr/>
        </p:nvSpPr>
        <p:spPr>
          <a:xfrm>
            <a:off x="5216962" y="35474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Run Tests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5216962" y="4156948"/>
            <a:ext cx="4196358" cy="1065848"/>
          </a:xfrm>
          <a:prstGeom prst="roundRect">
            <a:avLst>
              <a:gd name="adj" fmla="val 8938"/>
            </a:avLst>
          </a:prstGeom>
          <a:solidFill>
            <a:srgbClr val="161B4C"/>
          </a:solidFill>
          <a:ln/>
        </p:spPr>
      </p:sp>
      <p:sp>
        <p:nvSpPr>
          <p:cNvPr id="14" name="Shape 12"/>
          <p:cNvSpPr/>
          <p:nvPr/>
        </p:nvSpPr>
        <p:spPr>
          <a:xfrm>
            <a:off x="5205651" y="4156948"/>
            <a:ext cx="4218980" cy="1065848"/>
          </a:xfrm>
          <a:prstGeom prst="roundRect">
            <a:avLst>
              <a:gd name="adj" fmla="val 3192"/>
            </a:avLst>
          </a:prstGeom>
          <a:solidFill>
            <a:srgbClr val="161B4C"/>
          </a:solidFill>
          <a:ln/>
        </p:spPr>
      </p:sp>
      <p:sp>
        <p:nvSpPr>
          <p:cNvPr id="15" name="Text 13"/>
          <p:cNvSpPr/>
          <p:nvPr/>
        </p:nvSpPr>
        <p:spPr>
          <a:xfrm>
            <a:off x="5432465" y="4326969"/>
            <a:ext cx="3765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test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test -verbose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216962" y="547794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Execute test suites to verify infrastructure behavior.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640133" y="301811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9640133" y="3373160"/>
            <a:ext cx="4196358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9" name="Text 17"/>
          <p:cNvSpPr/>
          <p:nvPr/>
        </p:nvSpPr>
        <p:spPr>
          <a:xfrm>
            <a:off x="9640133" y="35474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Format Check</a:t>
            </a:r>
            <a:endParaRPr lang="en-US" sz="2200" dirty="0"/>
          </a:p>
        </p:txBody>
      </p:sp>
      <p:sp>
        <p:nvSpPr>
          <p:cNvPr id="20" name="Shape 18"/>
          <p:cNvSpPr/>
          <p:nvPr/>
        </p:nvSpPr>
        <p:spPr>
          <a:xfrm>
            <a:off x="9640133" y="4156948"/>
            <a:ext cx="4196358" cy="1065848"/>
          </a:xfrm>
          <a:prstGeom prst="roundRect">
            <a:avLst>
              <a:gd name="adj" fmla="val 8938"/>
            </a:avLst>
          </a:prstGeom>
          <a:solidFill>
            <a:srgbClr val="161B4C"/>
          </a:solidFill>
          <a:ln/>
        </p:spPr>
      </p:sp>
      <p:sp>
        <p:nvSpPr>
          <p:cNvPr id="21" name="Shape 19"/>
          <p:cNvSpPr/>
          <p:nvPr/>
        </p:nvSpPr>
        <p:spPr>
          <a:xfrm>
            <a:off x="9628823" y="4156948"/>
            <a:ext cx="4218980" cy="1065848"/>
          </a:xfrm>
          <a:prstGeom prst="roundRect">
            <a:avLst>
              <a:gd name="adj" fmla="val 3192"/>
            </a:avLst>
          </a:prstGeom>
          <a:solidFill>
            <a:srgbClr val="161B4C"/>
          </a:solidFill>
          <a:ln/>
        </p:spPr>
      </p:sp>
      <p:sp>
        <p:nvSpPr>
          <p:cNvPr id="22" name="Text 20"/>
          <p:cNvSpPr/>
          <p:nvPr/>
        </p:nvSpPr>
        <p:spPr>
          <a:xfrm>
            <a:off x="9855637" y="4326969"/>
            <a:ext cx="3765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fmt --check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fmt --diff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640133" y="547794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code follows formatting standards.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496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527" y="3428643"/>
            <a:ext cx="6723459" cy="702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Plan Your Infrastructure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6527" y="4467939"/>
            <a:ext cx="4202668" cy="3142298"/>
          </a:xfrm>
          <a:prstGeom prst="roundRect">
            <a:avLst>
              <a:gd name="adj" fmla="val 4656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6047" y="4467939"/>
            <a:ext cx="121920" cy="3142298"/>
          </a:xfrm>
          <a:prstGeom prst="roundRect">
            <a:avLst>
              <a:gd name="adj" fmla="val 77423"/>
            </a:avLst>
          </a:prstGeom>
          <a:solidFill>
            <a:srgbClr val="EEAEF6"/>
          </a:solidFill>
          <a:ln/>
        </p:spPr>
      </p:sp>
      <p:sp>
        <p:nvSpPr>
          <p:cNvPr id="6" name="Text 3"/>
          <p:cNvSpPr/>
          <p:nvPr/>
        </p:nvSpPr>
        <p:spPr>
          <a:xfrm>
            <a:off x="1133118" y="4723090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Generate Plan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1133118" y="5327094"/>
            <a:ext cx="3600926" cy="696516"/>
          </a:xfrm>
          <a:prstGeom prst="roundRect">
            <a:avLst>
              <a:gd name="adj" fmla="val 13552"/>
            </a:avLst>
          </a:prstGeom>
          <a:solidFill>
            <a:srgbClr val="161B4C"/>
          </a:solidFill>
          <a:ln/>
        </p:spPr>
      </p:sp>
      <p:sp>
        <p:nvSpPr>
          <p:cNvPr id="8" name="Shape 5"/>
          <p:cNvSpPr/>
          <p:nvPr/>
        </p:nvSpPr>
        <p:spPr>
          <a:xfrm>
            <a:off x="1121926" y="5327094"/>
            <a:ext cx="3623310" cy="696516"/>
          </a:xfrm>
          <a:prstGeom prst="roundRect">
            <a:avLst>
              <a:gd name="adj" fmla="val 4840"/>
            </a:avLst>
          </a:prstGeom>
          <a:solidFill>
            <a:srgbClr val="161B4C"/>
          </a:solidFill>
          <a:ln/>
        </p:spPr>
      </p:sp>
      <p:sp>
        <p:nvSpPr>
          <p:cNvPr id="9" name="Text 6"/>
          <p:cNvSpPr/>
          <p:nvPr/>
        </p:nvSpPr>
        <p:spPr>
          <a:xfrm>
            <a:off x="1346597" y="5495568"/>
            <a:ext cx="3173968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plan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33118" y="6276380"/>
            <a:ext cx="3600926" cy="1078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Preview changes before applying them to your infrastructure.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3866" y="4467939"/>
            <a:ext cx="4202668" cy="3142298"/>
          </a:xfrm>
          <a:prstGeom prst="roundRect">
            <a:avLst>
              <a:gd name="adj" fmla="val 4656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183386" y="4467939"/>
            <a:ext cx="121920" cy="3142298"/>
          </a:xfrm>
          <a:prstGeom prst="roundRect">
            <a:avLst>
              <a:gd name="adj" fmla="val 77423"/>
            </a:avLst>
          </a:prstGeom>
          <a:solidFill>
            <a:srgbClr val="EEAEF6"/>
          </a:solidFill>
          <a:ln/>
        </p:spPr>
      </p:sp>
      <p:sp>
        <p:nvSpPr>
          <p:cNvPr id="13" name="Text 10"/>
          <p:cNvSpPr/>
          <p:nvPr/>
        </p:nvSpPr>
        <p:spPr>
          <a:xfrm>
            <a:off x="5560457" y="4723090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Save Plan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5560457" y="5327094"/>
            <a:ext cx="3600926" cy="696516"/>
          </a:xfrm>
          <a:prstGeom prst="roundRect">
            <a:avLst>
              <a:gd name="adj" fmla="val 13552"/>
            </a:avLst>
          </a:prstGeom>
          <a:solidFill>
            <a:srgbClr val="161B4C"/>
          </a:solidFill>
          <a:ln/>
        </p:spPr>
      </p:sp>
      <p:sp>
        <p:nvSpPr>
          <p:cNvPr id="15" name="Shape 12"/>
          <p:cNvSpPr/>
          <p:nvPr/>
        </p:nvSpPr>
        <p:spPr>
          <a:xfrm>
            <a:off x="5549265" y="5327094"/>
            <a:ext cx="3623310" cy="696516"/>
          </a:xfrm>
          <a:prstGeom prst="roundRect">
            <a:avLst>
              <a:gd name="adj" fmla="val 4840"/>
            </a:avLst>
          </a:prstGeom>
          <a:solidFill>
            <a:srgbClr val="161B4C"/>
          </a:solidFill>
          <a:ln/>
        </p:spPr>
      </p:sp>
      <p:sp>
        <p:nvSpPr>
          <p:cNvPr id="16" name="Text 13"/>
          <p:cNvSpPr/>
          <p:nvPr/>
        </p:nvSpPr>
        <p:spPr>
          <a:xfrm>
            <a:off x="5773936" y="5495568"/>
            <a:ext cx="3173968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plan -out=tfplan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5560457" y="6276380"/>
            <a:ext cx="3600926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Save execution plan for later use with apply command.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9641205" y="4467939"/>
            <a:ext cx="4202668" cy="3142298"/>
          </a:xfrm>
          <a:prstGeom prst="roundRect">
            <a:avLst>
              <a:gd name="adj" fmla="val 4656"/>
            </a:avLst>
          </a:prstGeom>
          <a:solidFill>
            <a:srgbClr val="090E3F"/>
          </a:solidFill>
          <a:ln w="30480">
            <a:solidFill>
              <a:srgbClr val="414677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9610725" y="4467939"/>
            <a:ext cx="121920" cy="3142298"/>
          </a:xfrm>
          <a:prstGeom prst="roundRect">
            <a:avLst>
              <a:gd name="adj" fmla="val 77423"/>
            </a:avLst>
          </a:prstGeom>
          <a:solidFill>
            <a:srgbClr val="EEAEF6"/>
          </a:solidFill>
          <a:ln/>
        </p:spPr>
      </p:sp>
      <p:sp>
        <p:nvSpPr>
          <p:cNvPr id="20" name="Text 17"/>
          <p:cNvSpPr/>
          <p:nvPr/>
        </p:nvSpPr>
        <p:spPr>
          <a:xfrm>
            <a:off x="9987796" y="4723090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Destroy Plan</a:t>
            </a:r>
            <a:endParaRPr lang="en-US" sz="2200" dirty="0"/>
          </a:p>
        </p:txBody>
      </p:sp>
      <p:sp>
        <p:nvSpPr>
          <p:cNvPr id="21" name="Shape 18"/>
          <p:cNvSpPr/>
          <p:nvPr/>
        </p:nvSpPr>
        <p:spPr>
          <a:xfrm>
            <a:off x="9987796" y="5327094"/>
            <a:ext cx="3600926" cy="696516"/>
          </a:xfrm>
          <a:prstGeom prst="roundRect">
            <a:avLst>
              <a:gd name="adj" fmla="val 13552"/>
            </a:avLst>
          </a:prstGeom>
          <a:solidFill>
            <a:srgbClr val="161B4C"/>
          </a:solidFill>
          <a:ln/>
        </p:spPr>
      </p:sp>
      <p:sp>
        <p:nvSpPr>
          <p:cNvPr id="22" name="Shape 19"/>
          <p:cNvSpPr/>
          <p:nvPr/>
        </p:nvSpPr>
        <p:spPr>
          <a:xfrm>
            <a:off x="9976604" y="5327094"/>
            <a:ext cx="3623310" cy="696516"/>
          </a:xfrm>
          <a:prstGeom prst="roundRect">
            <a:avLst>
              <a:gd name="adj" fmla="val 4840"/>
            </a:avLst>
          </a:prstGeom>
          <a:solidFill>
            <a:srgbClr val="161B4C"/>
          </a:solidFill>
          <a:ln/>
        </p:spPr>
      </p:sp>
      <p:sp>
        <p:nvSpPr>
          <p:cNvPr id="23" name="Text 20"/>
          <p:cNvSpPr/>
          <p:nvPr/>
        </p:nvSpPr>
        <p:spPr>
          <a:xfrm>
            <a:off x="10201275" y="5495568"/>
            <a:ext cx="3173968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plan -destroy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9987796" y="6276380"/>
            <a:ext cx="3600926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Preview what will be destroyed before running destroy.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79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Apply &amp; Destroy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2337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Apply Changes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793790" y="2843213"/>
            <a:ext cx="3501509" cy="2880360"/>
          </a:xfrm>
          <a:prstGeom prst="roundRect">
            <a:avLst>
              <a:gd name="adj" fmla="val 3307"/>
            </a:avLst>
          </a:prstGeom>
          <a:solidFill>
            <a:srgbClr val="161B4C"/>
          </a:solidFill>
          <a:ln/>
        </p:spPr>
      </p:sp>
      <p:sp>
        <p:nvSpPr>
          <p:cNvPr id="6" name="Shape 3"/>
          <p:cNvSpPr/>
          <p:nvPr/>
        </p:nvSpPr>
        <p:spPr>
          <a:xfrm>
            <a:off x="782479" y="2843213"/>
            <a:ext cx="3524131" cy="2880360"/>
          </a:xfrm>
          <a:prstGeom prst="roundRect">
            <a:avLst>
              <a:gd name="adj" fmla="val 1181"/>
            </a:avLst>
          </a:prstGeom>
          <a:solidFill>
            <a:srgbClr val="161B4C"/>
          </a:solidFill>
          <a:ln/>
        </p:spPr>
      </p:sp>
      <p:sp>
        <p:nvSpPr>
          <p:cNvPr id="7" name="Text 4"/>
          <p:cNvSpPr/>
          <p:nvPr/>
        </p:nvSpPr>
        <p:spPr>
          <a:xfrm>
            <a:off x="1009293" y="3013234"/>
            <a:ext cx="307050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apply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apply -auto-approve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apply -var="env=dev"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apply -target="module.x"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97872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 infrastructure changes with various options for automation and targeting.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22337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Destroy Resources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4856321" y="2843213"/>
            <a:ext cx="3501509" cy="2154555"/>
          </a:xfrm>
          <a:prstGeom prst="roundRect">
            <a:avLst>
              <a:gd name="adj" fmla="val 4422"/>
            </a:avLst>
          </a:prstGeom>
          <a:solidFill>
            <a:srgbClr val="161B4C"/>
          </a:solidFill>
          <a:ln/>
        </p:spPr>
      </p:sp>
      <p:sp>
        <p:nvSpPr>
          <p:cNvPr id="11" name="Shape 8"/>
          <p:cNvSpPr/>
          <p:nvPr/>
        </p:nvSpPr>
        <p:spPr>
          <a:xfrm>
            <a:off x="4845010" y="2843213"/>
            <a:ext cx="3524131" cy="2154555"/>
          </a:xfrm>
          <a:prstGeom prst="roundRect">
            <a:avLst>
              <a:gd name="adj" fmla="val 1579"/>
            </a:avLst>
          </a:prstGeom>
          <a:solidFill>
            <a:srgbClr val="161B4C"/>
          </a:solidFill>
          <a:ln/>
        </p:spPr>
      </p:sp>
      <p:sp>
        <p:nvSpPr>
          <p:cNvPr id="12" name="Text 9"/>
          <p:cNvSpPr/>
          <p:nvPr/>
        </p:nvSpPr>
        <p:spPr>
          <a:xfrm>
            <a:off x="5071824" y="3013234"/>
            <a:ext cx="307050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destroy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destroy --auto-approve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destroy -target="module.x"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25291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 infrastructure resources safely and selectively.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91" y="539710"/>
            <a:ext cx="4907280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State Management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6991" y="1545669"/>
            <a:ext cx="490657" cy="4906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22916" y="1662113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List Resources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1422916" y="2189559"/>
            <a:ext cx="5769650" cy="608409"/>
          </a:xfrm>
          <a:prstGeom prst="roundRect">
            <a:avLst>
              <a:gd name="adj" fmla="val 13551"/>
            </a:avLst>
          </a:prstGeom>
          <a:solidFill>
            <a:srgbClr val="161B4C"/>
          </a:solidFill>
          <a:ln/>
        </p:spPr>
      </p:sp>
      <p:sp>
        <p:nvSpPr>
          <p:cNvPr id="6" name="Shape 3"/>
          <p:cNvSpPr/>
          <p:nvPr/>
        </p:nvSpPr>
        <p:spPr>
          <a:xfrm>
            <a:off x="1413153" y="2189559"/>
            <a:ext cx="5789176" cy="608409"/>
          </a:xfrm>
          <a:prstGeom prst="roundRect">
            <a:avLst>
              <a:gd name="adj" fmla="val 4840"/>
            </a:avLst>
          </a:prstGeom>
          <a:solidFill>
            <a:srgbClr val="161B4C"/>
          </a:solidFill>
          <a:ln/>
        </p:spPr>
      </p:sp>
      <p:sp>
        <p:nvSpPr>
          <p:cNvPr id="7" name="Text 4"/>
          <p:cNvSpPr/>
          <p:nvPr/>
        </p:nvSpPr>
        <p:spPr>
          <a:xfrm>
            <a:off x="1609368" y="2336721"/>
            <a:ext cx="539674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state list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422916" y="3018711"/>
            <a:ext cx="576965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View all resources in state file.</a:t>
            </a:r>
            <a:endParaRPr lang="en-US" sz="15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7834" y="1545669"/>
            <a:ext cx="490657" cy="49065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3760" y="1662113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Move Resources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8173760" y="2189559"/>
            <a:ext cx="5769650" cy="608409"/>
          </a:xfrm>
          <a:prstGeom prst="roundRect">
            <a:avLst>
              <a:gd name="adj" fmla="val 13551"/>
            </a:avLst>
          </a:prstGeom>
          <a:solidFill>
            <a:srgbClr val="161B4C"/>
          </a:solidFill>
          <a:ln/>
        </p:spPr>
      </p:sp>
      <p:sp>
        <p:nvSpPr>
          <p:cNvPr id="12" name="Shape 8"/>
          <p:cNvSpPr/>
          <p:nvPr/>
        </p:nvSpPr>
        <p:spPr>
          <a:xfrm>
            <a:off x="8163997" y="2189559"/>
            <a:ext cx="5789176" cy="608409"/>
          </a:xfrm>
          <a:prstGeom prst="roundRect">
            <a:avLst>
              <a:gd name="adj" fmla="val 4840"/>
            </a:avLst>
          </a:prstGeom>
          <a:solidFill>
            <a:srgbClr val="161B4C"/>
          </a:solidFill>
          <a:ln/>
        </p:spPr>
      </p:sp>
      <p:sp>
        <p:nvSpPr>
          <p:cNvPr id="13" name="Text 9"/>
          <p:cNvSpPr/>
          <p:nvPr/>
        </p:nvSpPr>
        <p:spPr>
          <a:xfrm>
            <a:off x="8360212" y="2336721"/>
            <a:ext cx="539674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state mv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8173760" y="3018711"/>
            <a:ext cx="576965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Relocate resources within state.</a:t>
            </a:r>
            <a:endParaRPr lang="en-US" sz="150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991" y="3725347"/>
            <a:ext cx="490657" cy="49065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422916" y="3841790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Pull State</a:t>
            </a:r>
            <a:endParaRPr lang="en-US" sz="1900" dirty="0"/>
          </a:p>
        </p:txBody>
      </p:sp>
      <p:sp>
        <p:nvSpPr>
          <p:cNvPr id="17" name="Shape 12"/>
          <p:cNvSpPr/>
          <p:nvPr/>
        </p:nvSpPr>
        <p:spPr>
          <a:xfrm>
            <a:off x="1422916" y="4369237"/>
            <a:ext cx="5769650" cy="608409"/>
          </a:xfrm>
          <a:prstGeom prst="roundRect">
            <a:avLst>
              <a:gd name="adj" fmla="val 13551"/>
            </a:avLst>
          </a:prstGeom>
          <a:solidFill>
            <a:srgbClr val="161B4C"/>
          </a:solidFill>
          <a:ln/>
        </p:spPr>
      </p:sp>
      <p:sp>
        <p:nvSpPr>
          <p:cNvPr id="18" name="Shape 13"/>
          <p:cNvSpPr/>
          <p:nvPr/>
        </p:nvSpPr>
        <p:spPr>
          <a:xfrm>
            <a:off x="1413153" y="4369237"/>
            <a:ext cx="5789176" cy="608409"/>
          </a:xfrm>
          <a:prstGeom prst="roundRect">
            <a:avLst>
              <a:gd name="adj" fmla="val 4840"/>
            </a:avLst>
          </a:prstGeom>
          <a:solidFill>
            <a:srgbClr val="161B4C"/>
          </a:solidFill>
          <a:ln/>
        </p:spPr>
      </p:sp>
      <p:sp>
        <p:nvSpPr>
          <p:cNvPr id="19" name="Text 14"/>
          <p:cNvSpPr/>
          <p:nvPr/>
        </p:nvSpPr>
        <p:spPr>
          <a:xfrm>
            <a:off x="1609368" y="4516398"/>
            <a:ext cx="539674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state pull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1422916" y="5198388"/>
            <a:ext cx="576965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Download remote state locally.</a:t>
            </a:r>
            <a:endParaRPr lang="en-US" sz="1500" dirty="0"/>
          </a:p>
        </p:txBody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7834" y="3725347"/>
            <a:ext cx="490657" cy="49065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173760" y="3841790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Push State</a:t>
            </a:r>
            <a:endParaRPr lang="en-US" sz="1900" dirty="0"/>
          </a:p>
        </p:txBody>
      </p:sp>
      <p:sp>
        <p:nvSpPr>
          <p:cNvPr id="23" name="Shape 17"/>
          <p:cNvSpPr/>
          <p:nvPr/>
        </p:nvSpPr>
        <p:spPr>
          <a:xfrm>
            <a:off x="8173760" y="4369237"/>
            <a:ext cx="5769650" cy="608409"/>
          </a:xfrm>
          <a:prstGeom prst="roundRect">
            <a:avLst>
              <a:gd name="adj" fmla="val 13551"/>
            </a:avLst>
          </a:prstGeom>
          <a:solidFill>
            <a:srgbClr val="161B4C"/>
          </a:solidFill>
          <a:ln/>
        </p:spPr>
      </p:sp>
      <p:sp>
        <p:nvSpPr>
          <p:cNvPr id="24" name="Shape 18"/>
          <p:cNvSpPr/>
          <p:nvPr/>
        </p:nvSpPr>
        <p:spPr>
          <a:xfrm>
            <a:off x="8163997" y="4369237"/>
            <a:ext cx="5789176" cy="608409"/>
          </a:xfrm>
          <a:prstGeom prst="roundRect">
            <a:avLst>
              <a:gd name="adj" fmla="val 4840"/>
            </a:avLst>
          </a:prstGeom>
          <a:solidFill>
            <a:srgbClr val="161B4C"/>
          </a:solidFill>
          <a:ln/>
        </p:spPr>
      </p:sp>
      <p:sp>
        <p:nvSpPr>
          <p:cNvPr id="25" name="Text 19"/>
          <p:cNvSpPr/>
          <p:nvPr/>
        </p:nvSpPr>
        <p:spPr>
          <a:xfrm>
            <a:off x="8360212" y="4516398"/>
            <a:ext cx="539674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state push</a:t>
            </a:r>
            <a:endParaRPr lang="en-US" sz="1500" dirty="0"/>
          </a:p>
        </p:txBody>
      </p:sp>
      <p:sp>
        <p:nvSpPr>
          <p:cNvPr id="26" name="Text 20"/>
          <p:cNvSpPr/>
          <p:nvPr/>
        </p:nvSpPr>
        <p:spPr>
          <a:xfrm>
            <a:off x="8173760" y="5198388"/>
            <a:ext cx="576965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Upload local state to remote.</a:t>
            </a:r>
            <a:endParaRPr lang="en-US" sz="1500" dirty="0"/>
          </a:p>
        </p:txBody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6991" y="5905024"/>
            <a:ext cx="490657" cy="490657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1422916" y="6021467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Remove Resources</a:t>
            </a:r>
            <a:endParaRPr lang="en-US" sz="1900" dirty="0"/>
          </a:p>
        </p:txBody>
      </p:sp>
      <p:sp>
        <p:nvSpPr>
          <p:cNvPr id="29" name="Shape 22"/>
          <p:cNvSpPr/>
          <p:nvPr/>
        </p:nvSpPr>
        <p:spPr>
          <a:xfrm>
            <a:off x="1422916" y="6548914"/>
            <a:ext cx="5769650" cy="608409"/>
          </a:xfrm>
          <a:prstGeom prst="roundRect">
            <a:avLst>
              <a:gd name="adj" fmla="val 13551"/>
            </a:avLst>
          </a:prstGeom>
          <a:solidFill>
            <a:srgbClr val="161B4C"/>
          </a:solidFill>
          <a:ln/>
        </p:spPr>
      </p:sp>
      <p:sp>
        <p:nvSpPr>
          <p:cNvPr id="30" name="Shape 23"/>
          <p:cNvSpPr/>
          <p:nvPr/>
        </p:nvSpPr>
        <p:spPr>
          <a:xfrm>
            <a:off x="1413153" y="6548914"/>
            <a:ext cx="5789176" cy="608409"/>
          </a:xfrm>
          <a:prstGeom prst="roundRect">
            <a:avLst>
              <a:gd name="adj" fmla="val 4840"/>
            </a:avLst>
          </a:prstGeom>
          <a:solidFill>
            <a:srgbClr val="161B4C"/>
          </a:solidFill>
          <a:ln/>
        </p:spPr>
      </p:sp>
      <p:sp>
        <p:nvSpPr>
          <p:cNvPr id="31" name="Text 24"/>
          <p:cNvSpPr/>
          <p:nvPr/>
        </p:nvSpPr>
        <p:spPr>
          <a:xfrm>
            <a:off x="1609368" y="6696075"/>
            <a:ext cx="539674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state rm</a:t>
            </a:r>
            <a:endParaRPr lang="en-US" sz="1500" dirty="0"/>
          </a:p>
        </p:txBody>
      </p:sp>
      <p:sp>
        <p:nvSpPr>
          <p:cNvPr id="32" name="Text 25"/>
          <p:cNvSpPr/>
          <p:nvPr/>
        </p:nvSpPr>
        <p:spPr>
          <a:xfrm>
            <a:off x="1422916" y="7378065"/>
            <a:ext cx="576965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Delete resources from state.</a:t>
            </a:r>
            <a:endParaRPr lang="en-US" sz="1500" dirty="0"/>
          </a:p>
        </p:txBody>
      </p:sp>
      <p:pic>
        <p:nvPicPr>
          <p:cNvPr id="33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37834" y="5905024"/>
            <a:ext cx="490657" cy="490657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8173760" y="6021467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Show Details</a:t>
            </a:r>
            <a:endParaRPr lang="en-US" sz="1900" dirty="0"/>
          </a:p>
        </p:txBody>
      </p:sp>
      <p:sp>
        <p:nvSpPr>
          <p:cNvPr id="35" name="Shape 27"/>
          <p:cNvSpPr/>
          <p:nvPr/>
        </p:nvSpPr>
        <p:spPr>
          <a:xfrm>
            <a:off x="8173760" y="6548914"/>
            <a:ext cx="5769650" cy="608409"/>
          </a:xfrm>
          <a:prstGeom prst="roundRect">
            <a:avLst>
              <a:gd name="adj" fmla="val 13551"/>
            </a:avLst>
          </a:prstGeom>
          <a:solidFill>
            <a:srgbClr val="161B4C"/>
          </a:solidFill>
          <a:ln/>
        </p:spPr>
      </p:sp>
      <p:sp>
        <p:nvSpPr>
          <p:cNvPr id="36" name="Shape 28"/>
          <p:cNvSpPr/>
          <p:nvPr/>
        </p:nvSpPr>
        <p:spPr>
          <a:xfrm>
            <a:off x="8163997" y="6548914"/>
            <a:ext cx="5789176" cy="608409"/>
          </a:xfrm>
          <a:prstGeom prst="roundRect">
            <a:avLst>
              <a:gd name="adj" fmla="val 4840"/>
            </a:avLst>
          </a:prstGeom>
          <a:solidFill>
            <a:srgbClr val="161B4C"/>
          </a:solidFill>
          <a:ln/>
        </p:spPr>
      </p:sp>
      <p:sp>
        <p:nvSpPr>
          <p:cNvPr id="37" name="Text 29"/>
          <p:cNvSpPr/>
          <p:nvPr/>
        </p:nvSpPr>
        <p:spPr>
          <a:xfrm>
            <a:off x="8360212" y="6696075"/>
            <a:ext cx="5396746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state show</a:t>
            </a:r>
            <a:endParaRPr lang="en-US" sz="1500" dirty="0"/>
          </a:p>
        </p:txBody>
      </p:sp>
      <p:sp>
        <p:nvSpPr>
          <p:cNvPr id="38" name="Text 30"/>
          <p:cNvSpPr/>
          <p:nvPr/>
        </p:nvSpPr>
        <p:spPr>
          <a:xfrm>
            <a:off x="8173760" y="7378065"/>
            <a:ext cx="5769650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resource attributes.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549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616" y="3201114"/>
            <a:ext cx="6099215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Workspaces &amp; Modules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16" y="4171950"/>
            <a:ext cx="4386977" cy="8396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4523" y="5221486"/>
            <a:ext cx="271248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Manage Workspaces</a:t>
            </a:r>
            <a:endParaRPr lang="en-US" sz="2050" dirty="0"/>
          </a:p>
        </p:txBody>
      </p:sp>
      <p:sp>
        <p:nvSpPr>
          <p:cNvPr id="6" name="Shape 2"/>
          <p:cNvSpPr/>
          <p:nvPr/>
        </p:nvSpPr>
        <p:spPr>
          <a:xfrm>
            <a:off x="944523" y="5785604"/>
            <a:ext cx="3967163" cy="1657826"/>
          </a:xfrm>
          <a:prstGeom prst="roundRect">
            <a:avLst>
              <a:gd name="adj" fmla="val 5318"/>
            </a:avLst>
          </a:prstGeom>
          <a:solidFill>
            <a:srgbClr val="161B4C"/>
          </a:solidFill>
          <a:ln/>
        </p:spPr>
      </p:sp>
      <p:sp>
        <p:nvSpPr>
          <p:cNvPr id="7" name="Shape 3"/>
          <p:cNvSpPr/>
          <p:nvPr/>
        </p:nvSpPr>
        <p:spPr>
          <a:xfrm>
            <a:off x="934045" y="5785604"/>
            <a:ext cx="3988118" cy="1657826"/>
          </a:xfrm>
          <a:prstGeom prst="roundRect">
            <a:avLst>
              <a:gd name="adj" fmla="val 1899"/>
            </a:avLst>
          </a:prstGeom>
          <a:solidFill>
            <a:srgbClr val="161B4C"/>
          </a:solidFill>
          <a:ln/>
        </p:spPr>
      </p:sp>
      <p:sp>
        <p:nvSpPr>
          <p:cNvPr id="8" name="Text 4"/>
          <p:cNvSpPr/>
          <p:nvPr/>
        </p:nvSpPr>
        <p:spPr>
          <a:xfrm>
            <a:off x="1143953" y="5943005"/>
            <a:ext cx="3568303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workspace list</a:t>
            </a:r>
            <a:endParaRPr lang="en-US" sz="165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workspace new</a:t>
            </a:r>
            <a:endParaRPr lang="en-US" sz="165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workspace select</a:t>
            </a:r>
            <a:endParaRPr lang="en-US" sz="165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workspace delete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593" y="4171950"/>
            <a:ext cx="4387096" cy="839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31500" y="5221486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Handle Modules</a:t>
            </a:r>
            <a:endParaRPr lang="en-US" sz="2050" dirty="0"/>
          </a:p>
        </p:txBody>
      </p:sp>
      <p:sp>
        <p:nvSpPr>
          <p:cNvPr id="11" name="Shape 6"/>
          <p:cNvSpPr/>
          <p:nvPr/>
        </p:nvSpPr>
        <p:spPr>
          <a:xfrm>
            <a:off x="5331500" y="5785604"/>
            <a:ext cx="3967282" cy="986314"/>
          </a:xfrm>
          <a:prstGeom prst="roundRect">
            <a:avLst>
              <a:gd name="adj" fmla="val 8939"/>
            </a:avLst>
          </a:prstGeom>
          <a:solidFill>
            <a:srgbClr val="161B4C"/>
          </a:solidFill>
          <a:ln/>
        </p:spPr>
      </p:sp>
      <p:sp>
        <p:nvSpPr>
          <p:cNvPr id="12" name="Shape 7"/>
          <p:cNvSpPr/>
          <p:nvPr/>
        </p:nvSpPr>
        <p:spPr>
          <a:xfrm>
            <a:off x="5321022" y="5785604"/>
            <a:ext cx="3988237" cy="986314"/>
          </a:xfrm>
          <a:prstGeom prst="roundRect">
            <a:avLst>
              <a:gd name="adj" fmla="val 3192"/>
            </a:avLst>
          </a:prstGeom>
          <a:solidFill>
            <a:srgbClr val="161B4C"/>
          </a:solidFill>
          <a:ln/>
        </p:spPr>
      </p:sp>
      <p:sp>
        <p:nvSpPr>
          <p:cNvPr id="13" name="Text 8"/>
          <p:cNvSpPr/>
          <p:nvPr/>
        </p:nvSpPr>
        <p:spPr>
          <a:xfrm>
            <a:off x="5530929" y="5943005"/>
            <a:ext cx="3568422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get</a:t>
            </a:r>
            <a:endParaRPr lang="en-US" sz="1650" dirty="0"/>
          </a:p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get -update</a:t>
            </a:r>
            <a:endParaRPr lang="en-US" sz="16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688" y="4171950"/>
            <a:ext cx="4387096" cy="83962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718596" y="5221486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Import Resources</a:t>
            </a:r>
            <a:endParaRPr lang="en-US" sz="2050" dirty="0"/>
          </a:p>
        </p:txBody>
      </p:sp>
      <p:sp>
        <p:nvSpPr>
          <p:cNvPr id="16" name="Shape 10"/>
          <p:cNvSpPr/>
          <p:nvPr/>
        </p:nvSpPr>
        <p:spPr>
          <a:xfrm>
            <a:off x="9718596" y="5785604"/>
            <a:ext cx="3967282" cy="650558"/>
          </a:xfrm>
          <a:prstGeom prst="roundRect">
            <a:avLst>
              <a:gd name="adj" fmla="val 13552"/>
            </a:avLst>
          </a:prstGeom>
          <a:solidFill>
            <a:srgbClr val="161B4C"/>
          </a:solidFill>
          <a:ln/>
        </p:spPr>
      </p:sp>
      <p:sp>
        <p:nvSpPr>
          <p:cNvPr id="17" name="Shape 11"/>
          <p:cNvSpPr/>
          <p:nvPr/>
        </p:nvSpPr>
        <p:spPr>
          <a:xfrm>
            <a:off x="9708118" y="5785604"/>
            <a:ext cx="3988237" cy="650558"/>
          </a:xfrm>
          <a:prstGeom prst="roundRect">
            <a:avLst>
              <a:gd name="adj" fmla="val 4840"/>
            </a:avLst>
          </a:prstGeom>
          <a:solidFill>
            <a:srgbClr val="161B4C"/>
          </a:solidFill>
          <a:ln/>
        </p:spPr>
      </p:sp>
      <p:sp>
        <p:nvSpPr>
          <p:cNvPr id="18" name="Text 12"/>
          <p:cNvSpPr/>
          <p:nvPr/>
        </p:nvSpPr>
        <p:spPr>
          <a:xfrm>
            <a:off x="9918025" y="5943005"/>
            <a:ext cx="3568422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import vm1.name -i id123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605790"/>
            <a:ext cx="5867043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Advanced Operations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68906" y="1731645"/>
            <a:ext cx="6436400" cy="3011924"/>
          </a:xfrm>
          <a:prstGeom prst="roundRect">
            <a:avLst>
              <a:gd name="adj" fmla="val 3064"/>
            </a:avLst>
          </a:prstGeom>
          <a:solidFill>
            <a:srgbClr val="282D5E"/>
          </a:solidFill>
          <a:ln/>
        </p:spPr>
      </p:sp>
      <p:sp>
        <p:nvSpPr>
          <p:cNvPr id="4" name="Text 2"/>
          <p:cNvSpPr/>
          <p:nvPr/>
        </p:nvSpPr>
        <p:spPr>
          <a:xfrm>
            <a:off x="988576" y="1951315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Outputs</a:t>
            </a:r>
            <a:endParaRPr lang="en-US" sz="2150" dirty="0"/>
          </a:p>
        </p:txBody>
      </p:sp>
      <p:sp>
        <p:nvSpPr>
          <p:cNvPr id="5" name="Shape 3"/>
          <p:cNvSpPr/>
          <p:nvPr/>
        </p:nvSpPr>
        <p:spPr>
          <a:xfrm>
            <a:off x="988576" y="2541627"/>
            <a:ext cx="5997059" cy="1383744"/>
          </a:xfrm>
          <a:prstGeom prst="roundRect">
            <a:avLst>
              <a:gd name="adj" fmla="val 6669"/>
            </a:avLst>
          </a:prstGeom>
          <a:solidFill>
            <a:srgbClr val="161B4C"/>
          </a:solidFill>
          <a:ln/>
        </p:spPr>
      </p:sp>
      <p:sp>
        <p:nvSpPr>
          <p:cNvPr id="6" name="Shape 4"/>
          <p:cNvSpPr/>
          <p:nvPr/>
        </p:nvSpPr>
        <p:spPr>
          <a:xfrm>
            <a:off x="977622" y="2541627"/>
            <a:ext cx="6018967" cy="1383744"/>
          </a:xfrm>
          <a:prstGeom prst="roundRect">
            <a:avLst>
              <a:gd name="adj" fmla="val 2382"/>
            </a:avLst>
          </a:prstGeom>
          <a:solidFill>
            <a:srgbClr val="161B4C"/>
          </a:solidFill>
          <a:ln/>
        </p:spPr>
      </p:sp>
      <p:sp>
        <p:nvSpPr>
          <p:cNvPr id="7" name="Text 5"/>
          <p:cNvSpPr/>
          <p:nvPr/>
        </p:nvSpPr>
        <p:spPr>
          <a:xfrm>
            <a:off x="1197293" y="2706291"/>
            <a:ext cx="5579626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output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output -json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output vm1_public_ip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88576" y="4172426"/>
            <a:ext cx="599705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View and export output values.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424976" y="1731645"/>
            <a:ext cx="6436519" cy="3011924"/>
          </a:xfrm>
          <a:prstGeom prst="roundRect">
            <a:avLst>
              <a:gd name="adj" fmla="val 3064"/>
            </a:avLst>
          </a:prstGeom>
          <a:solidFill>
            <a:srgbClr val="282D5E"/>
          </a:solidFill>
          <a:ln/>
        </p:spPr>
      </p:sp>
      <p:sp>
        <p:nvSpPr>
          <p:cNvPr id="10" name="Text 8"/>
          <p:cNvSpPr/>
          <p:nvPr/>
        </p:nvSpPr>
        <p:spPr>
          <a:xfrm>
            <a:off x="7644646" y="1951315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Dependency Graph</a:t>
            </a:r>
            <a:endParaRPr lang="en-US" sz="2150" dirty="0"/>
          </a:p>
        </p:txBody>
      </p:sp>
      <p:sp>
        <p:nvSpPr>
          <p:cNvPr id="11" name="Shape 9"/>
          <p:cNvSpPr/>
          <p:nvPr/>
        </p:nvSpPr>
        <p:spPr>
          <a:xfrm>
            <a:off x="7644646" y="2541627"/>
            <a:ext cx="5997178" cy="1383744"/>
          </a:xfrm>
          <a:prstGeom prst="roundRect">
            <a:avLst>
              <a:gd name="adj" fmla="val 6669"/>
            </a:avLst>
          </a:prstGeom>
          <a:solidFill>
            <a:srgbClr val="161B4C"/>
          </a:solidFill>
          <a:ln/>
        </p:spPr>
      </p:sp>
      <p:sp>
        <p:nvSpPr>
          <p:cNvPr id="12" name="Shape 10"/>
          <p:cNvSpPr/>
          <p:nvPr/>
        </p:nvSpPr>
        <p:spPr>
          <a:xfrm>
            <a:off x="7633692" y="2541627"/>
            <a:ext cx="6019086" cy="1383744"/>
          </a:xfrm>
          <a:prstGeom prst="roundRect">
            <a:avLst>
              <a:gd name="adj" fmla="val 2382"/>
            </a:avLst>
          </a:prstGeom>
          <a:solidFill>
            <a:srgbClr val="161B4C"/>
          </a:solidFill>
          <a:ln/>
        </p:spPr>
      </p:sp>
      <p:sp>
        <p:nvSpPr>
          <p:cNvPr id="13" name="Text 11"/>
          <p:cNvSpPr/>
          <p:nvPr/>
        </p:nvSpPr>
        <p:spPr>
          <a:xfrm>
            <a:off x="7853362" y="2706291"/>
            <a:ext cx="5579745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graph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graph -type=plan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graph -draw-cycles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644646" y="4172426"/>
            <a:ext cx="599717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Visualize resource dependencies.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68906" y="4963239"/>
            <a:ext cx="6436400" cy="2660452"/>
          </a:xfrm>
          <a:prstGeom prst="roundRect">
            <a:avLst>
              <a:gd name="adj" fmla="val 3468"/>
            </a:avLst>
          </a:prstGeom>
          <a:solidFill>
            <a:srgbClr val="282D5E"/>
          </a:solidFill>
          <a:ln/>
        </p:spPr>
      </p:sp>
      <p:sp>
        <p:nvSpPr>
          <p:cNvPr id="16" name="Text 14"/>
          <p:cNvSpPr/>
          <p:nvPr/>
        </p:nvSpPr>
        <p:spPr>
          <a:xfrm>
            <a:off x="988576" y="5182910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Console</a:t>
            </a:r>
            <a:endParaRPr lang="en-US" sz="2150" dirty="0"/>
          </a:p>
        </p:txBody>
      </p:sp>
      <p:sp>
        <p:nvSpPr>
          <p:cNvPr id="17" name="Shape 15"/>
          <p:cNvSpPr/>
          <p:nvPr/>
        </p:nvSpPr>
        <p:spPr>
          <a:xfrm>
            <a:off x="988576" y="5773222"/>
            <a:ext cx="5997059" cy="680799"/>
          </a:xfrm>
          <a:prstGeom prst="roundRect">
            <a:avLst>
              <a:gd name="adj" fmla="val 13554"/>
            </a:avLst>
          </a:prstGeom>
          <a:solidFill>
            <a:srgbClr val="161B4C"/>
          </a:solidFill>
          <a:ln/>
        </p:spPr>
      </p:sp>
      <p:sp>
        <p:nvSpPr>
          <p:cNvPr id="18" name="Shape 16"/>
          <p:cNvSpPr/>
          <p:nvPr/>
        </p:nvSpPr>
        <p:spPr>
          <a:xfrm>
            <a:off x="977622" y="5773222"/>
            <a:ext cx="6018967" cy="680799"/>
          </a:xfrm>
          <a:prstGeom prst="roundRect">
            <a:avLst>
              <a:gd name="adj" fmla="val 4841"/>
            </a:avLst>
          </a:prstGeom>
          <a:solidFill>
            <a:srgbClr val="161B4C"/>
          </a:solidFill>
          <a:ln/>
        </p:spPr>
      </p:sp>
      <p:sp>
        <p:nvSpPr>
          <p:cNvPr id="19" name="Text 17"/>
          <p:cNvSpPr/>
          <p:nvPr/>
        </p:nvSpPr>
        <p:spPr>
          <a:xfrm>
            <a:off x="1197293" y="5937885"/>
            <a:ext cx="5579626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console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988576" y="6701076"/>
            <a:ext cx="599705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expression evaluation.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7424976" y="4963239"/>
            <a:ext cx="6436519" cy="2660452"/>
          </a:xfrm>
          <a:prstGeom prst="roundRect">
            <a:avLst>
              <a:gd name="adj" fmla="val 3468"/>
            </a:avLst>
          </a:prstGeom>
          <a:solidFill>
            <a:srgbClr val="282D5E"/>
          </a:solidFill>
          <a:ln/>
        </p:spPr>
      </p:sp>
      <p:sp>
        <p:nvSpPr>
          <p:cNvPr id="22" name="Text 20"/>
          <p:cNvSpPr/>
          <p:nvPr/>
        </p:nvSpPr>
        <p:spPr>
          <a:xfrm>
            <a:off x="7644646" y="5182910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Taint Resources</a:t>
            </a:r>
            <a:endParaRPr lang="en-US" sz="2150" dirty="0"/>
          </a:p>
        </p:txBody>
      </p:sp>
      <p:sp>
        <p:nvSpPr>
          <p:cNvPr id="23" name="Shape 21"/>
          <p:cNvSpPr/>
          <p:nvPr/>
        </p:nvSpPr>
        <p:spPr>
          <a:xfrm>
            <a:off x="7644646" y="5773222"/>
            <a:ext cx="5997178" cy="1032272"/>
          </a:xfrm>
          <a:prstGeom prst="roundRect">
            <a:avLst>
              <a:gd name="adj" fmla="val 8939"/>
            </a:avLst>
          </a:prstGeom>
          <a:solidFill>
            <a:srgbClr val="161B4C"/>
          </a:solidFill>
          <a:ln/>
        </p:spPr>
      </p:sp>
      <p:sp>
        <p:nvSpPr>
          <p:cNvPr id="24" name="Shape 22"/>
          <p:cNvSpPr/>
          <p:nvPr/>
        </p:nvSpPr>
        <p:spPr>
          <a:xfrm>
            <a:off x="7633692" y="5773222"/>
            <a:ext cx="6019086" cy="1032272"/>
          </a:xfrm>
          <a:prstGeom prst="roundRect">
            <a:avLst>
              <a:gd name="adj" fmla="val 3193"/>
            </a:avLst>
          </a:prstGeom>
          <a:solidFill>
            <a:srgbClr val="161B4C"/>
          </a:solidFill>
          <a:ln/>
        </p:spPr>
      </p:sp>
      <p:sp>
        <p:nvSpPr>
          <p:cNvPr id="25" name="Text 23"/>
          <p:cNvSpPr/>
          <p:nvPr/>
        </p:nvSpPr>
        <p:spPr>
          <a:xfrm>
            <a:off x="7853362" y="5937885"/>
            <a:ext cx="5579745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taint vm1.name</a:t>
            </a:r>
            <a:endParaRPr lang="en-US" sz="1700" dirty="0"/>
          </a:p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highlight>
                  <a:srgbClr val="161B4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untaint vm1.name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7644646" y="7052548"/>
            <a:ext cx="599717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 resources for recreation.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2025-12-10T08:54:40Z</dcterms:created>
  <dcterms:modified xsi:type="dcterms:W3CDTF">2025-12-10T08:54:40Z</dcterms:modified>
</cp:coreProperties>
</file>